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7"/>
  </p:normalViewPr>
  <p:slideViewPr>
    <p:cSldViewPr snapToGrid="0">
      <p:cViewPr varScale="1">
        <p:scale>
          <a:sx n="73" d="100"/>
          <a:sy n="73" d="100"/>
        </p:scale>
        <p:origin x="32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nupar Parvin" userId="e0148bc8-6d23-4814-a4e9-5349b3cfa2f5" providerId="ADAL" clId="{A7BA5CE2-264B-4286-B77E-9F2411B6D3AC}"/>
    <pc:docChg chg="modSld">
      <pc:chgData name="Minupar Parvin" userId="e0148bc8-6d23-4814-a4e9-5349b3cfa2f5" providerId="ADAL" clId="{A7BA5CE2-264B-4286-B77E-9F2411B6D3AC}" dt="2025-09-25T15:29:17.276" v="3" actId="20577"/>
      <pc:docMkLst>
        <pc:docMk/>
      </pc:docMkLst>
      <pc:sldChg chg="modSp mod">
        <pc:chgData name="Minupar Parvin" userId="e0148bc8-6d23-4814-a4e9-5349b3cfa2f5" providerId="ADAL" clId="{A7BA5CE2-264B-4286-B77E-9F2411B6D3AC}" dt="2025-09-25T15:29:17.276" v="3" actId="20577"/>
        <pc:sldMkLst>
          <pc:docMk/>
          <pc:sldMk cId="2180172329" sldId="256"/>
        </pc:sldMkLst>
        <pc:spChg chg="mod">
          <ac:chgData name="Minupar Parvin" userId="e0148bc8-6d23-4814-a4e9-5349b3cfa2f5" providerId="ADAL" clId="{A7BA5CE2-264B-4286-B77E-9F2411B6D3AC}" dt="2025-09-25T15:29:17.276" v="3" actId="20577"/>
          <ac:spMkLst>
            <pc:docMk/>
            <pc:sldMk cId="2180172329" sldId="256"/>
            <ac:spMk id="5" creationId="{91EA0646-A570-0148-E0EC-E08DD5BE83A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54AC4E9-FFB1-3446-BAC3-3C46D45A0847}"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78698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4AC4E9-FFB1-3446-BAC3-3C46D45A0847}"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14773429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54AC4E9-FFB1-3446-BAC3-3C46D45A0847}"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4182912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54AC4E9-FFB1-3446-BAC3-3C46D45A0847}"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198126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54AC4E9-FFB1-3446-BAC3-3C46D45A0847}" type="datetimeFigureOut">
              <a:rPr lang="en-US" smtClean="0"/>
              <a:t>9/25/2025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3343156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54AC4E9-FFB1-3446-BAC3-3C46D45A0847}" type="datetimeFigureOut">
              <a:rPr lang="en-US" smtClean="0"/>
              <a:t>9/25/2025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3255863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4AC4E9-FFB1-3446-BAC3-3C46D45A0847}" type="datetimeFigureOut">
              <a:rPr lang="en-US" smtClean="0"/>
              <a:t>9/25/2025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2164367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A54AC4E9-FFB1-3446-BAC3-3C46D45A0847}"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2878820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A54AC4E9-FFB1-3446-BAC3-3C46D45A0847}" type="datetimeFigureOut">
              <a:rPr lang="en-US" smtClean="0"/>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349038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4AC4E9-FFB1-3446-BAC3-3C46D45A0847}"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3482616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54AC4E9-FFB1-3446-BAC3-3C46D45A0847}" type="datetimeFigureOut">
              <a:rPr lang="en-US" smtClean="0"/>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85F274-D1BA-3241-9924-768194AEC5BB}" type="slidenum">
              <a:rPr lang="en-US" smtClean="0"/>
              <a:t>‹#›</a:t>
            </a:fld>
            <a:endParaRPr lang="en-US"/>
          </a:p>
        </p:txBody>
      </p:sp>
    </p:spTree>
    <p:extLst>
      <p:ext uri="{BB962C8B-B14F-4D97-AF65-F5344CB8AC3E}">
        <p14:creationId xmlns:p14="http://schemas.microsoft.com/office/powerpoint/2010/main" val="4198852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A54AC4E9-FFB1-3446-BAC3-3C46D45A0847}" type="datetimeFigureOut">
              <a:rPr lang="en-US" smtClean="0"/>
              <a:t>9/25/2025</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485F274-D1BA-3241-9924-768194AEC5BB}" type="slidenum">
              <a:rPr lang="en-US" smtClean="0"/>
              <a:t>‹#›</a:t>
            </a:fld>
            <a:endParaRPr lang="en-US"/>
          </a:p>
        </p:txBody>
      </p:sp>
    </p:spTree>
    <p:extLst>
      <p:ext uri="{BB962C8B-B14F-4D97-AF65-F5344CB8AC3E}">
        <p14:creationId xmlns:p14="http://schemas.microsoft.com/office/powerpoint/2010/main" val="12126042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svg"/><Relationship Id="rId18" Type="http://schemas.openxmlformats.org/officeDocument/2006/relationships/image" Target="../media/image16.pn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5.sv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5" Type="http://schemas.microsoft.com/office/2007/relationships/hdphoto" Target="../media/hdphoto1.wdp"/><Relationship Id="rId10" Type="http://schemas.openxmlformats.org/officeDocument/2006/relationships/image" Target="../media/image9.svg"/><Relationship Id="rId19" Type="http://schemas.openxmlformats.org/officeDocument/2006/relationships/image" Target="../media/image17.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5D06F1-AB41-F69C-4DA7-F80C9EB6FB5C}"/>
              </a:ext>
            </a:extLst>
          </p:cNvPr>
          <p:cNvSpPr/>
          <p:nvPr/>
        </p:nvSpPr>
        <p:spPr>
          <a:xfrm>
            <a:off x="0" y="16105"/>
            <a:ext cx="6858000" cy="9906000"/>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28">
            <a:extLst>
              <a:ext uri="{FF2B5EF4-FFF2-40B4-BE49-F238E27FC236}">
                <a16:creationId xmlns:a16="http://schemas.microsoft.com/office/drawing/2014/main" id="{D3FFBE18-70C1-0F9F-4B18-B92BED027D6C}"/>
              </a:ext>
            </a:extLst>
          </p:cNvPr>
          <p:cNvSpPr/>
          <p:nvPr/>
        </p:nvSpPr>
        <p:spPr>
          <a:xfrm>
            <a:off x="103862" y="3925506"/>
            <a:ext cx="6960567" cy="1043599"/>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91EA0646-A570-0148-E0EC-E08DD5BE83A9}"/>
              </a:ext>
            </a:extLst>
          </p:cNvPr>
          <p:cNvSpPr txBox="1"/>
          <p:nvPr/>
        </p:nvSpPr>
        <p:spPr>
          <a:xfrm>
            <a:off x="260690" y="-12734"/>
            <a:ext cx="5973850" cy="461665"/>
          </a:xfrm>
          <a:prstGeom prst="rect">
            <a:avLst/>
          </a:prstGeom>
          <a:noFill/>
        </p:spPr>
        <p:txBody>
          <a:bodyPr wrap="square" rtlCol="0">
            <a:spAutoFit/>
          </a:bodyPr>
          <a:lstStyle/>
          <a:p>
            <a:r>
              <a:rPr lang="en-US" sz="2400" dirty="0">
                <a:ea typeface="Verdana" panose="020B0604030504040204" pitchFamily="34" charset="0"/>
                <a:cs typeface="Verdana" panose="020B0604030504040204" pitchFamily="34" charset="0"/>
              </a:rPr>
              <a:t>Whole School Literacy at OIAMFS </a:t>
            </a:r>
            <a:r>
              <a:rPr lang="en-US" sz="2400">
                <a:ea typeface="Verdana" panose="020B0604030504040204" pitchFamily="34" charset="0"/>
                <a:cs typeface="Verdana" panose="020B0604030504040204" pitchFamily="34" charset="0"/>
              </a:rPr>
              <a:t>(2025-2026)</a:t>
            </a:r>
            <a:endParaRPr lang="en-US" sz="2400" dirty="0">
              <a:ea typeface="Verdana" panose="020B0604030504040204" pitchFamily="34" charset="0"/>
              <a:cs typeface="Verdana" panose="020B0604030504040204" pitchFamily="34" charset="0"/>
            </a:endParaRPr>
          </a:p>
        </p:txBody>
      </p:sp>
      <p:sp>
        <p:nvSpPr>
          <p:cNvPr id="9" name="Rounded Rectangle 8">
            <a:extLst>
              <a:ext uri="{FF2B5EF4-FFF2-40B4-BE49-F238E27FC236}">
                <a16:creationId xmlns:a16="http://schemas.microsoft.com/office/drawing/2014/main" id="{6F13AECD-09B1-327F-7F77-80AAD0A7D7F3}"/>
              </a:ext>
            </a:extLst>
          </p:cNvPr>
          <p:cNvSpPr/>
          <p:nvPr/>
        </p:nvSpPr>
        <p:spPr>
          <a:xfrm>
            <a:off x="-242967" y="415332"/>
            <a:ext cx="6981165" cy="1126332"/>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Table 9">
            <a:extLst>
              <a:ext uri="{FF2B5EF4-FFF2-40B4-BE49-F238E27FC236}">
                <a16:creationId xmlns:a16="http://schemas.microsoft.com/office/drawing/2014/main" id="{8A4897D1-FE5B-97DD-334A-0735AA39C54A}"/>
              </a:ext>
            </a:extLst>
          </p:cNvPr>
          <p:cNvGraphicFramePr>
            <a:graphicFrameLocks noGrp="1"/>
          </p:cNvGraphicFramePr>
          <p:nvPr>
            <p:extLst>
              <p:ext uri="{D42A27DB-BD31-4B8C-83A1-F6EECF244321}">
                <p14:modId xmlns:p14="http://schemas.microsoft.com/office/powerpoint/2010/main" val="2984505714"/>
              </p:ext>
            </p:extLst>
          </p:nvPr>
        </p:nvGraphicFramePr>
        <p:xfrm>
          <a:off x="4820857" y="627234"/>
          <a:ext cx="1476046" cy="861822"/>
        </p:xfrm>
        <a:graphic>
          <a:graphicData uri="http://schemas.openxmlformats.org/drawingml/2006/table">
            <a:tbl>
              <a:tblPr>
                <a:tableStyleId>{5C22544A-7EE6-4342-B048-85BDC9FD1C3A}</a:tableStyleId>
              </a:tblPr>
              <a:tblGrid>
                <a:gridCol w="1476046">
                  <a:extLst>
                    <a:ext uri="{9D8B030D-6E8A-4147-A177-3AD203B41FA5}">
                      <a16:colId xmlns:a16="http://schemas.microsoft.com/office/drawing/2014/main" val="3467828915"/>
                    </a:ext>
                  </a:extLst>
                </a:gridCol>
              </a:tblGrid>
              <a:tr h="93837">
                <a:tc>
                  <a:txBody>
                    <a:bodyPr/>
                    <a:lstStyle/>
                    <a:p>
                      <a:pPr marL="6350" indent="-6350" algn="l">
                        <a:lnSpc>
                          <a:spcPct val="103000"/>
                        </a:lnSpc>
                        <a:spcAft>
                          <a:spcPts val="770"/>
                        </a:spcAft>
                      </a:pPr>
                      <a:r>
                        <a:rPr lang="en-GB" sz="950" dirty="0">
                          <a:effectLst/>
                        </a:rPr>
                        <a:t>Standard Age Score (SAS)</a:t>
                      </a:r>
                      <a:endParaRPr lang="en-GB" sz="950" dirty="0">
                        <a:solidFill>
                          <a:srgbClr val="181717"/>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3591852"/>
                  </a:ext>
                </a:extLst>
              </a:tr>
              <a:tr h="110303">
                <a:tc>
                  <a:txBody>
                    <a:bodyPr/>
                    <a:lstStyle/>
                    <a:p>
                      <a:pPr marL="6350" indent="-6350" algn="l">
                        <a:lnSpc>
                          <a:spcPct val="103000"/>
                        </a:lnSpc>
                        <a:spcAft>
                          <a:spcPts val="770"/>
                        </a:spcAft>
                      </a:pPr>
                      <a:r>
                        <a:rPr lang="en-GB" sz="950" dirty="0">
                          <a:effectLst/>
                        </a:rPr>
                        <a:t>Very Low (&lt; 74) </a:t>
                      </a:r>
                      <a:endParaRPr lang="en-GB" sz="950" dirty="0">
                        <a:solidFill>
                          <a:srgbClr val="181717"/>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00"/>
                    </a:solidFill>
                  </a:tcPr>
                </a:tc>
                <a:extLst>
                  <a:ext uri="{0D108BD9-81ED-4DB2-BD59-A6C34878D82A}">
                    <a16:rowId xmlns:a16="http://schemas.microsoft.com/office/drawing/2014/main" val="2718258059"/>
                  </a:ext>
                </a:extLst>
              </a:tr>
              <a:tr h="110303">
                <a:tc>
                  <a:txBody>
                    <a:bodyPr/>
                    <a:lstStyle/>
                    <a:p>
                      <a:pPr marL="6350" indent="-6350" algn="l">
                        <a:lnSpc>
                          <a:spcPct val="103000"/>
                        </a:lnSpc>
                        <a:spcAft>
                          <a:spcPts val="770"/>
                        </a:spcAft>
                      </a:pPr>
                      <a:r>
                        <a:rPr lang="en-GB" sz="950" dirty="0">
                          <a:effectLst/>
                        </a:rPr>
                        <a:t>Below Average (74-88) </a:t>
                      </a:r>
                      <a:endParaRPr lang="en-GB" sz="950" dirty="0">
                        <a:solidFill>
                          <a:srgbClr val="181717"/>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1105690027"/>
                  </a:ext>
                </a:extLst>
              </a:tr>
              <a:tr h="110303">
                <a:tc>
                  <a:txBody>
                    <a:bodyPr/>
                    <a:lstStyle/>
                    <a:p>
                      <a:pPr marL="6350" indent="-6350" algn="l">
                        <a:lnSpc>
                          <a:spcPct val="103000"/>
                        </a:lnSpc>
                        <a:spcAft>
                          <a:spcPts val="770"/>
                        </a:spcAft>
                      </a:pPr>
                      <a:r>
                        <a:rPr lang="en-GB" sz="950" dirty="0">
                          <a:effectLst/>
                        </a:rPr>
                        <a:t>Average (89-111) </a:t>
                      </a:r>
                      <a:endParaRPr lang="en-GB" sz="950" dirty="0">
                        <a:solidFill>
                          <a:srgbClr val="181717"/>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3047746627"/>
                  </a:ext>
                </a:extLst>
              </a:tr>
              <a:tr h="110303">
                <a:tc>
                  <a:txBody>
                    <a:bodyPr/>
                    <a:lstStyle/>
                    <a:p>
                      <a:pPr marL="6350" indent="-6350" algn="l">
                        <a:lnSpc>
                          <a:spcPct val="103000"/>
                        </a:lnSpc>
                        <a:spcAft>
                          <a:spcPts val="770"/>
                        </a:spcAft>
                      </a:pPr>
                      <a:r>
                        <a:rPr lang="en-GB" sz="950" dirty="0">
                          <a:effectLst/>
                        </a:rPr>
                        <a:t>Above Average (112-126) </a:t>
                      </a:r>
                      <a:endParaRPr lang="en-GB" sz="950" dirty="0">
                        <a:solidFill>
                          <a:srgbClr val="181717"/>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50"/>
                    </a:solidFill>
                  </a:tcPr>
                </a:tc>
                <a:extLst>
                  <a:ext uri="{0D108BD9-81ED-4DB2-BD59-A6C34878D82A}">
                    <a16:rowId xmlns:a16="http://schemas.microsoft.com/office/drawing/2014/main" val="2169969384"/>
                  </a:ext>
                </a:extLst>
              </a:tr>
              <a:tr h="110303">
                <a:tc>
                  <a:txBody>
                    <a:bodyPr/>
                    <a:lstStyle/>
                    <a:p>
                      <a:pPr marL="6350" indent="-6350" algn="l">
                        <a:lnSpc>
                          <a:spcPct val="103000"/>
                        </a:lnSpc>
                        <a:spcAft>
                          <a:spcPts val="770"/>
                        </a:spcAft>
                      </a:pPr>
                      <a:r>
                        <a:rPr lang="en-GB" sz="950" dirty="0">
                          <a:solidFill>
                            <a:schemeClr val="bg1"/>
                          </a:solidFill>
                          <a:effectLst/>
                        </a:rPr>
                        <a:t>Very High (&gt;126)</a:t>
                      </a:r>
                      <a:endParaRPr lang="en-GB" sz="95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546" marR="4254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030A0"/>
                    </a:solidFill>
                  </a:tcPr>
                </a:tc>
                <a:extLst>
                  <a:ext uri="{0D108BD9-81ED-4DB2-BD59-A6C34878D82A}">
                    <a16:rowId xmlns:a16="http://schemas.microsoft.com/office/drawing/2014/main" val="791316234"/>
                  </a:ext>
                </a:extLst>
              </a:tr>
            </a:tbl>
          </a:graphicData>
        </a:graphic>
      </p:graphicFrame>
      <p:pic>
        <p:nvPicPr>
          <p:cNvPr id="12" name="Graphic 11" descr="Checklist">
            <a:extLst>
              <a:ext uri="{FF2B5EF4-FFF2-40B4-BE49-F238E27FC236}">
                <a16:creationId xmlns:a16="http://schemas.microsoft.com/office/drawing/2014/main" id="{C7DCB422-7974-3D05-2AEB-06E625DF713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866" y="682671"/>
            <a:ext cx="759738" cy="759738"/>
          </a:xfrm>
          <a:prstGeom prst="rect">
            <a:avLst/>
          </a:prstGeom>
        </p:spPr>
      </p:pic>
      <p:pic>
        <p:nvPicPr>
          <p:cNvPr id="4" name="Picture 3">
            <a:extLst>
              <a:ext uri="{FF2B5EF4-FFF2-40B4-BE49-F238E27FC236}">
                <a16:creationId xmlns:a16="http://schemas.microsoft.com/office/drawing/2014/main" id="{D8999B47-5C18-9E80-F74B-43D75E910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06490" y="76755"/>
            <a:ext cx="599287" cy="601608"/>
          </a:xfrm>
          <a:prstGeom prst="rect">
            <a:avLst/>
          </a:prstGeom>
        </p:spPr>
      </p:pic>
      <p:sp>
        <p:nvSpPr>
          <p:cNvPr id="13" name="TextBox 12">
            <a:extLst>
              <a:ext uri="{FF2B5EF4-FFF2-40B4-BE49-F238E27FC236}">
                <a16:creationId xmlns:a16="http://schemas.microsoft.com/office/drawing/2014/main" id="{9BC6BCAD-6168-9022-5B60-5C11F0B93831}"/>
              </a:ext>
            </a:extLst>
          </p:cNvPr>
          <p:cNvSpPr txBox="1"/>
          <p:nvPr/>
        </p:nvSpPr>
        <p:spPr>
          <a:xfrm>
            <a:off x="645204" y="374657"/>
            <a:ext cx="5739143" cy="1200329"/>
          </a:xfrm>
          <a:prstGeom prst="rect">
            <a:avLst/>
          </a:prstGeom>
          <a:noFill/>
        </p:spPr>
        <p:txBody>
          <a:bodyPr wrap="square" rtlCol="0">
            <a:spAutoFit/>
          </a:bodyPr>
          <a:lstStyle/>
          <a:p>
            <a:r>
              <a:rPr lang="en-US" sz="1200" b="1" dirty="0"/>
              <a:t>Assessment</a:t>
            </a:r>
          </a:p>
          <a:p>
            <a:pPr marL="171450" indent="-171450">
              <a:buSzPct val="100000"/>
              <a:buFont typeface="Arial" panose="020B0604020202020204" pitchFamily="34" charset="0"/>
              <a:buChar char="•"/>
            </a:pPr>
            <a:r>
              <a:rPr lang="en-US" sz="1000" dirty="0">
                <a:latin typeface="Calibri" panose="020F0502020204030204" pitchFamily="34" charset="0"/>
                <a:cs typeface="Calibri" panose="020F0502020204030204" pitchFamily="34" charset="0"/>
              </a:rPr>
              <a:t>Every student takes a NGRT Reading Test when they first join OIAMFS</a:t>
            </a:r>
          </a:p>
          <a:p>
            <a:pPr marL="171450" indent="-171450">
              <a:buSzPct val="100000"/>
              <a:buFont typeface="Arial" panose="020B0604020202020204" pitchFamily="34" charset="0"/>
              <a:buChar char="•"/>
            </a:pPr>
            <a:r>
              <a:rPr lang="en-US" sz="1000" dirty="0">
                <a:latin typeface="Calibri" panose="020F0502020204030204" pitchFamily="34" charset="0"/>
                <a:cs typeface="Calibri" panose="020F0502020204030204" pitchFamily="34" charset="0"/>
              </a:rPr>
              <a:t>The SAS determines their reading programmes and reading interventions</a:t>
            </a:r>
          </a:p>
          <a:p>
            <a:pPr marL="171450" indent="-171450">
              <a:buSzPct val="100000"/>
              <a:buFont typeface="Arial" panose="020B0604020202020204" pitchFamily="34" charset="0"/>
              <a:buChar char="•"/>
            </a:pPr>
            <a:r>
              <a:rPr lang="en-US" sz="1000" dirty="0">
                <a:latin typeface="Calibri" panose="020F0502020204030204" pitchFamily="34" charset="0"/>
                <a:cs typeface="Calibri" panose="020F0502020204030204" pitchFamily="34" charset="0"/>
              </a:rPr>
              <a:t>All SASs are on SIMS for teachers are are updated regularly</a:t>
            </a:r>
          </a:p>
          <a:p>
            <a:pPr marL="171450" indent="-171450">
              <a:buSzPct val="100000"/>
              <a:buFont typeface="Arial" panose="020B0604020202020204" pitchFamily="34" charset="0"/>
              <a:buChar char="•"/>
            </a:pPr>
            <a:r>
              <a:rPr lang="en-US" sz="1000" dirty="0">
                <a:latin typeface="Calibri" panose="020F0502020204030204" pitchFamily="34" charset="0"/>
                <a:cs typeface="Calibri" panose="020F0502020204030204" pitchFamily="34" charset="0"/>
              </a:rPr>
              <a:t>Our </a:t>
            </a:r>
            <a:r>
              <a:rPr lang="en-US" sz="1000" dirty="0">
                <a:solidFill>
                  <a:srgbClr val="FF0000"/>
                </a:solidFill>
                <a:latin typeface="Calibri" panose="020F0502020204030204" pitchFamily="34" charset="0"/>
                <a:cs typeface="Calibri" panose="020F0502020204030204" pitchFamily="34" charset="0"/>
              </a:rPr>
              <a:t>Very Low </a:t>
            </a:r>
            <a:r>
              <a:rPr lang="en-US" sz="1000" dirty="0">
                <a:latin typeface="Calibri" panose="020F0502020204030204" pitchFamily="34" charset="0"/>
                <a:cs typeface="Calibri" panose="020F0502020204030204" pitchFamily="34" charset="0"/>
              </a:rPr>
              <a:t>&amp; </a:t>
            </a:r>
            <a:r>
              <a:rPr lang="en-US" sz="1000" dirty="0">
                <a:solidFill>
                  <a:srgbClr val="FFC000"/>
                </a:solidFill>
                <a:latin typeface="Calibri" panose="020F0502020204030204" pitchFamily="34" charset="0"/>
                <a:cs typeface="Calibri" panose="020F0502020204030204" pitchFamily="34" charset="0"/>
              </a:rPr>
              <a:t>Below Average </a:t>
            </a:r>
            <a:r>
              <a:rPr lang="en-US" sz="1000" dirty="0">
                <a:latin typeface="Calibri" panose="020F0502020204030204" pitchFamily="34" charset="0"/>
                <a:cs typeface="Calibri" panose="020F0502020204030204" pitchFamily="34" charset="0"/>
              </a:rPr>
              <a:t>readers take a NGRT Reading Test each                                                   term to assess improvement</a:t>
            </a:r>
          </a:p>
          <a:p>
            <a:pPr marL="171450" indent="-171450">
              <a:buSzPct val="100000"/>
              <a:buFont typeface="Arial" panose="020B0604020202020204" pitchFamily="34" charset="0"/>
              <a:buChar char="•"/>
            </a:pPr>
            <a:r>
              <a:rPr lang="en-US" sz="1000" dirty="0">
                <a:latin typeface="Calibri" panose="020F0502020204030204" pitchFamily="34" charset="0"/>
                <a:cs typeface="Calibri" panose="020F0502020204030204" pitchFamily="34" charset="0"/>
              </a:rPr>
              <a:t>Every student takes a NGRT Reading Test in Term 3 to assess progress.</a:t>
            </a:r>
          </a:p>
        </p:txBody>
      </p:sp>
      <p:sp>
        <p:nvSpPr>
          <p:cNvPr id="14" name="Rounded Rectangle 13">
            <a:extLst>
              <a:ext uri="{FF2B5EF4-FFF2-40B4-BE49-F238E27FC236}">
                <a16:creationId xmlns:a16="http://schemas.microsoft.com/office/drawing/2014/main" id="{CF2B71D6-BF57-65A8-0EEB-251B14D099B0}"/>
              </a:ext>
            </a:extLst>
          </p:cNvPr>
          <p:cNvSpPr/>
          <p:nvPr/>
        </p:nvSpPr>
        <p:spPr>
          <a:xfrm>
            <a:off x="103862" y="1620096"/>
            <a:ext cx="6960567" cy="964981"/>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16" descr="Classroom">
            <a:extLst>
              <a:ext uri="{FF2B5EF4-FFF2-40B4-BE49-F238E27FC236}">
                <a16:creationId xmlns:a16="http://schemas.microsoft.com/office/drawing/2014/main" id="{1FA9B927-6B43-3BE3-360E-E1E90E64E86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3867" y="1739408"/>
            <a:ext cx="699304" cy="699304"/>
          </a:xfrm>
          <a:prstGeom prst="rect">
            <a:avLst/>
          </a:prstGeom>
        </p:spPr>
      </p:pic>
      <p:sp>
        <p:nvSpPr>
          <p:cNvPr id="18" name="TextBox 17">
            <a:extLst>
              <a:ext uri="{FF2B5EF4-FFF2-40B4-BE49-F238E27FC236}">
                <a16:creationId xmlns:a16="http://schemas.microsoft.com/office/drawing/2014/main" id="{C85FC7EC-8579-BBCB-041A-D5CC37D962E6}"/>
              </a:ext>
            </a:extLst>
          </p:cNvPr>
          <p:cNvSpPr txBox="1"/>
          <p:nvPr/>
        </p:nvSpPr>
        <p:spPr>
          <a:xfrm>
            <a:off x="853171" y="1584496"/>
            <a:ext cx="5952606" cy="1046440"/>
          </a:xfrm>
          <a:prstGeom prst="rect">
            <a:avLst/>
          </a:prstGeom>
          <a:noFill/>
        </p:spPr>
        <p:txBody>
          <a:bodyPr wrap="square" rtlCol="0">
            <a:spAutoFit/>
          </a:bodyPr>
          <a:lstStyle/>
          <a:p>
            <a:r>
              <a:rPr lang="en-US" sz="1200" b="1" dirty="0"/>
              <a:t>Reading Programmes</a:t>
            </a:r>
          </a:p>
          <a:p>
            <a:pPr marL="171450" lvl="0" indent="-171450" algn="just">
              <a:buFont typeface="Arial" panose="020B0604020202020204" pitchFamily="34" charset="0"/>
              <a:buChar char="•"/>
            </a:pPr>
            <a:r>
              <a:rPr lang="en-US" sz="1000" dirty="0">
                <a:latin typeface="Calibri" panose="020F0502020204030204" pitchFamily="34" charset="0"/>
                <a:cs typeface="Calibri" panose="020F0502020204030204" pitchFamily="34" charset="0"/>
              </a:rPr>
              <a:t>KS3</a:t>
            </a:r>
            <a:r>
              <a:rPr lang="en-US" sz="1000" dirty="0">
                <a:solidFill>
                  <a:srgbClr val="FF0000"/>
                </a:solidFill>
                <a:latin typeface="Calibri" panose="020F0502020204030204" pitchFamily="34" charset="0"/>
                <a:cs typeface="Calibri" panose="020F0502020204030204" pitchFamily="34" charset="0"/>
              </a:rPr>
              <a:t> Very Low </a:t>
            </a:r>
            <a:r>
              <a:rPr lang="en-US" sz="1000" dirty="0">
                <a:latin typeface="Calibri" panose="020F0502020204030204" pitchFamily="34" charset="0"/>
                <a:cs typeface="Calibri" panose="020F0502020204030204" pitchFamily="34" charset="0"/>
              </a:rPr>
              <a:t>&amp; </a:t>
            </a:r>
            <a:r>
              <a:rPr lang="en-US" sz="1000" dirty="0">
                <a:solidFill>
                  <a:srgbClr val="FFC000"/>
                </a:solidFill>
                <a:latin typeface="Calibri" panose="020F0502020204030204" pitchFamily="34" charset="0"/>
                <a:cs typeface="Calibri" panose="020F0502020204030204" pitchFamily="34" charset="0"/>
              </a:rPr>
              <a:t>Below Average </a:t>
            </a:r>
            <a:r>
              <a:rPr lang="en-US" sz="1000" dirty="0">
                <a:latin typeface="Calibri" panose="020F0502020204030204" pitchFamily="34" charset="0"/>
                <a:cs typeface="Calibri" panose="020F0502020204030204" pitchFamily="34" charset="0"/>
              </a:rPr>
              <a:t>readers have 1:1 Initial Phonics Assessment to determine starting point</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a:t>
            </a:r>
            <a:r>
              <a:rPr lang="en-US" sz="1000" dirty="0">
                <a:solidFill>
                  <a:srgbClr val="FF0000"/>
                </a:solidFill>
                <a:latin typeface="Calibri" panose="020F0502020204030204" pitchFamily="34" charset="0"/>
                <a:cs typeface="Calibri" panose="020F0502020204030204" pitchFamily="34" charset="0"/>
              </a:rPr>
              <a:t>Very Low </a:t>
            </a:r>
            <a:r>
              <a:rPr lang="en-US" sz="1000" dirty="0">
                <a:latin typeface="Calibri" panose="020F0502020204030204" pitchFamily="34" charset="0"/>
                <a:cs typeface="Calibri" panose="020F0502020204030204" pitchFamily="34" charset="0"/>
              </a:rPr>
              <a:t>&amp; </a:t>
            </a:r>
            <a:r>
              <a:rPr lang="en-US" sz="1000" dirty="0">
                <a:solidFill>
                  <a:srgbClr val="FFC000"/>
                </a:solidFill>
                <a:latin typeface="Calibri" panose="020F0502020204030204" pitchFamily="34" charset="0"/>
                <a:cs typeface="Calibri" panose="020F0502020204030204" pitchFamily="34" charset="0"/>
              </a:rPr>
              <a:t>Below Average </a:t>
            </a:r>
            <a:r>
              <a:rPr lang="en-US" sz="1000" dirty="0">
                <a:latin typeface="Calibri" panose="020F0502020204030204" pitchFamily="34" charset="0"/>
                <a:cs typeface="Calibri" panose="020F0502020204030204" pitchFamily="34" charset="0"/>
              </a:rPr>
              <a:t>students in </a:t>
            </a:r>
            <a:r>
              <a:rPr lang="en-US" sz="1000" b="1" dirty="0">
                <a:latin typeface="Calibri" panose="020F0502020204030204" pitchFamily="34" charset="0"/>
                <a:cs typeface="Calibri" panose="020F0502020204030204" pitchFamily="34" charset="0"/>
              </a:rPr>
              <a:t>KS3 </a:t>
            </a:r>
            <a:r>
              <a:rPr lang="en-US" sz="1000" dirty="0">
                <a:latin typeface="Calibri" panose="020F0502020204030204" pitchFamily="34" charset="0"/>
                <a:cs typeface="Calibri" panose="020F0502020204030204" pitchFamily="34" charset="0"/>
              </a:rPr>
              <a:t>then have weekly </a:t>
            </a:r>
            <a:r>
              <a:rPr lang="en-GB" sz="10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Phonics lessons taught by members of SLT and our Literacy Intervention Lead teacher (with termly assessment – see above)</a:t>
            </a:r>
            <a:endParaRPr lang="en-GB" sz="1000" kern="100" dirty="0">
              <a:latin typeface="Calibri" panose="020F0502020204030204" pitchFamily="34" charset="0"/>
              <a:ea typeface="Calibri" panose="020F0502020204030204" pitchFamily="34" charset="0"/>
              <a:cs typeface="Calibri" panose="020F0502020204030204" pitchFamily="34" charset="0"/>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Our </a:t>
            </a:r>
            <a:r>
              <a:rPr lang="en-US" sz="1000" dirty="0">
                <a:solidFill>
                  <a:srgbClr val="FF0000"/>
                </a:solidFill>
                <a:latin typeface="Calibri" panose="020F0502020204030204" pitchFamily="34" charset="0"/>
                <a:cs typeface="Calibri" panose="020F0502020204030204" pitchFamily="34" charset="0"/>
              </a:rPr>
              <a:t>Very Low </a:t>
            </a:r>
            <a:r>
              <a:rPr lang="en-US" sz="1000" dirty="0">
                <a:latin typeface="Calibri" panose="020F0502020204030204" pitchFamily="34" charset="0"/>
                <a:cs typeface="Calibri" panose="020F0502020204030204" pitchFamily="34" charset="0"/>
              </a:rPr>
              <a:t>and </a:t>
            </a:r>
            <a:r>
              <a:rPr lang="en-US" sz="1000" dirty="0">
                <a:solidFill>
                  <a:srgbClr val="FFC000"/>
                </a:solidFill>
                <a:latin typeface="Calibri" panose="020F0502020204030204" pitchFamily="34" charset="0"/>
                <a:cs typeface="Calibri" panose="020F0502020204030204" pitchFamily="34" charset="0"/>
              </a:rPr>
              <a:t>Below Average </a:t>
            </a:r>
            <a:r>
              <a:rPr lang="en-US" sz="1000" dirty="0">
                <a:latin typeface="Calibri" panose="020F0502020204030204" pitchFamily="34" charset="0"/>
                <a:cs typeface="Calibri" panose="020F0502020204030204" pitchFamily="34" charset="0"/>
              </a:rPr>
              <a:t>in </a:t>
            </a:r>
            <a:r>
              <a:rPr lang="en-GB" sz="1000" b="1"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KS4</a:t>
            </a:r>
            <a:r>
              <a:rPr lang="en-GB" sz="10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receive three Step Up To English (AQA Bronze and Silver Award) lessons a week (the Y10 class is taught by a member of SLT).</a:t>
            </a:r>
            <a:endParaRPr lang="en-GB" sz="1000" kern="1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19" name="Rounded Rectangle 18">
            <a:extLst>
              <a:ext uri="{FF2B5EF4-FFF2-40B4-BE49-F238E27FC236}">
                <a16:creationId xmlns:a16="http://schemas.microsoft.com/office/drawing/2014/main" id="{CA493658-0B38-27E0-64CE-7934C5D2DDD3}"/>
              </a:ext>
            </a:extLst>
          </p:cNvPr>
          <p:cNvSpPr/>
          <p:nvPr/>
        </p:nvSpPr>
        <p:spPr>
          <a:xfrm>
            <a:off x="-312413" y="2663510"/>
            <a:ext cx="6960567" cy="1173502"/>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Graphic 20" descr="Books">
            <a:extLst>
              <a:ext uri="{FF2B5EF4-FFF2-40B4-BE49-F238E27FC236}">
                <a16:creationId xmlns:a16="http://schemas.microsoft.com/office/drawing/2014/main" id="{CA510998-6CED-802A-3292-612CA2C47FE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2729" y="3990276"/>
            <a:ext cx="689060" cy="689060"/>
          </a:xfrm>
          <a:prstGeom prst="rect">
            <a:avLst/>
          </a:prstGeom>
        </p:spPr>
      </p:pic>
      <p:sp>
        <p:nvSpPr>
          <p:cNvPr id="24" name="TextBox 23">
            <a:extLst>
              <a:ext uri="{FF2B5EF4-FFF2-40B4-BE49-F238E27FC236}">
                <a16:creationId xmlns:a16="http://schemas.microsoft.com/office/drawing/2014/main" id="{37F214D3-64AD-5B7C-194C-A41E41402232}"/>
              </a:ext>
            </a:extLst>
          </p:cNvPr>
          <p:cNvSpPr txBox="1"/>
          <p:nvPr/>
        </p:nvSpPr>
        <p:spPr>
          <a:xfrm>
            <a:off x="676256" y="2649390"/>
            <a:ext cx="5739143" cy="1384995"/>
          </a:xfrm>
          <a:prstGeom prst="rect">
            <a:avLst/>
          </a:prstGeom>
          <a:noFill/>
        </p:spPr>
        <p:txBody>
          <a:bodyPr wrap="square" rtlCol="0">
            <a:spAutoFit/>
          </a:bodyPr>
          <a:lstStyle/>
          <a:p>
            <a:r>
              <a:rPr lang="en-US" sz="1200" b="1" dirty="0"/>
              <a:t>Reading Interventions</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Our</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000" dirty="0">
                <a:solidFill>
                  <a:srgbClr val="FF0000"/>
                </a:solidFill>
                <a:latin typeface="Calibri" panose="020F0502020204030204" pitchFamily="34" charset="0"/>
                <a:cs typeface="Calibri" panose="020F0502020204030204" pitchFamily="34" charset="0"/>
              </a:rPr>
              <a:t>Very Low </a:t>
            </a:r>
            <a:r>
              <a:rPr lang="en-US" sz="1000" dirty="0">
                <a:latin typeface="Calibri" panose="020F0502020204030204" pitchFamily="34" charset="0"/>
                <a:cs typeface="Calibri" panose="020F0502020204030204" pitchFamily="34" charset="0"/>
              </a:rPr>
              <a:t>readers in Year 7 (plus 3 EHCP students in Year 8 and 1 Year 9 student) have 1:1 reading sessions with a member of staff (including members of SLT) four times a week</a:t>
            </a:r>
          </a:p>
          <a:p>
            <a:pPr marL="17145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Our</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US" sz="1000" dirty="0">
                <a:solidFill>
                  <a:srgbClr val="FF0000"/>
                </a:solidFill>
                <a:latin typeface="Calibri" panose="020F0502020204030204" pitchFamily="34" charset="0"/>
                <a:cs typeface="Calibri" panose="020F0502020204030204" pitchFamily="34" charset="0"/>
              </a:rPr>
              <a:t>Very Low </a:t>
            </a:r>
            <a:r>
              <a:rPr lang="en-US" sz="1000" dirty="0">
                <a:latin typeface="Calibri" panose="020F0502020204030204" pitchFamily="34" charset="0"/>
                <a:cs typeface="Calibri" panose="020F0502020204030204" pitchFamily="34" charset="0"/>
              </a:rPr>
              <a:t>readers in Year 8 have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Y10 Reading Buddy (an </a:t>
            </a:r>
            <a:r>
              <a:rPr lang="en-GB" sz="1000"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Above Average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or </a:t>
            </a:r>
            <a:r>
              <a:rPr lang="en-GB" sz="10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Very High</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reader) who they read with twice a week</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Y7 - Y11 Form Tutors read three times a week to their form, each form group votes for a different book that they want to hear and read.</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just">
              <a:buFont typeface="Arial" panose="020B0604020202020204" pitchFamily="34" charset="0"/>
              <a:buChar char="•"/>
            </a:pPr>
            <a:endParaRPr lang="en-US" sz="1200" dirty="0">
              <a:latin typeface="Calibri" panose="020F0502020204030204" pitchFamily="34" charset="0"/>
              <a:cs typeface="Calibri" panose="020F0502020204030204" pitchFamily="34" charset="0"/>
            </a:endParaRPr>
          </a:p>
        </p:txBody>
      </p:sp>
      <p:pic>
        <p:nvPicPr>
          <p:cNvPr id="28" name="Graphic 27" descr="Books on shelf">
            <a:extLst>
              <a:ext uri="{FF2B5EF4-FFF2-40B4-BE49-F238E27FC236}">
                <a16:creationId xmlns:a16="http://schemas.microsoft.com/office/drawing/2014/main" id="{A76AB7F9-1EF9-2BC6-0970-3EAF45F205D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277" y="2715944"/>
            <a:ext cx="742863" cy="742863"/>
          </a:xfrm>
          <a:prstGeom prst="rect">
            <a:avLst/>
          </a:prstGeom>
        </p:spPr>
      </p:pic>
      <p:pic>
        <p:nvPicPr>
          <p:cNvPr id="23" name="Picture 2" descr="Bedrock Learning (@Bedr0ckLearning) / X">
            <a:extLst>
              <a:ext uri="{FF2B5EF4-FFF2-40B4-BE49-F238E27FC236}">
                <a16:creationId xmlns:a16="http://schemas.microsoft.com/office/drawing/2014/main" id="{F03A4B45-3776-B835-032B-D6A6203599C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11052" y="4329678"/>
            <a:ext cx="623321" cy="623321"/>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68A26821-B0FE-668F-4091-14A596177505}"/>
              </a:ext>
            </a:extLst>
          </p:cNvPr>
          <p:cNvSpPr txBox="1"/>
          <p:nvPr/>
        </p:nvSpPr>
        <p:spPr>
          <a:xfrm>
            <a:off x="978457" y="3927388"/>
            <a:ext cx="5698071" cy="1046440"/>
          </a:xfrm>
          <a:prstGeom prst="rect">
            <a:avLst/>
          </a:prstGeom>
          <a:noFill/>
        </p:spPr>
        <p:txBody>
          <a:bodyPr wrap="square" rtlCol="0">
            <a:spAutoFit/>
          </a:bodyPr>
          <a:lstStyle/>
          <a:p>
            <a:r>
              <a:rPr lang="en-US" sz="1200" b="1" dirty="0"/>
              <a:t>Library Lessons</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All KS3 students (who are not in Phonics lessons) have a designated library lesson on their timetable once a week (delivered by members of SLT and experienced staff members)</a:t>
            </a:r>
          </a:p>
          <a:p>
            <a:pPr marL="171450" lvl="0" indent="-171450">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Students in lessons read a book of their choice</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(recorded in their </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individual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Reading Logs),                           write book reviews and discuss the books with students and staff</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Students also complete guided and bespoke </a:t>
            </a:r>
            <a:r>
              <a:rPr lang="en-GB" sz="1000" b="1"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Grammar</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modules on Bedrock Learning.</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ounded Rectangle 29">
            <a:extLst>
              <a:ext uri="{FF2B5EF4-FFF2-40B4-BE49-F238E27FC236}">
                <a16:creationId xmlns:a16="http://schemas.microsoft.com/office/drawing/2014/main" id="{4D0455D6-8121-B76C-E3DA-C7993C9D6A7F}"/>
              </a:ext>
            </a:extLst>
          </p:cNvPr>
          <p:cNvSpPr/>
          <p:nvPr/>
        </p:nvSpPr>
        <p:spPr>
          <a:xfrm>
            <a:off x="-284039" y="5061052"/>
            <a:ext cx="6960567" cy="635903"/>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9A5B78B0-FDE1-B909-BD7A-C2DC35FE177E}"/>
              </a:ext>
            </a:extLst>
          </p:cNvPr>
          <p:cNvSpPr txBox="1"/>
          <p:nvPr/>
        </p:nvSpPr>
        <p:spPr>
          <a:xfrm>
            <a:off x="694702" y="5071161"/>
            <a:ext cx="5897612" cy="584775"/>
          </a:xfrm>
          <a:prstGeom prst="rect">
            <a:avLst/>
          </a:prstGeom>
          <a:noFill/>
        </p:spPr>
        <p:txBody>
          <a:bodyPr wrap="square" rtlCol="0">
            <a:spAutoFit/>
          </a:bodyPr>
          <a:lstStyle/>
          <a:p>
            <a:r>
              <a:rPr lang="en-US" sz="1200" b="1" dirty="0"/>
              <a:t>Literacy Lessons</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All KS3 students have a designated literacy lesson on their timetable once a week</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Students complete guided and bespoke </a:t>
            </a:r>
            <a:r>
              <a:rPr lang="en-GB" sz="1000" b="1"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Vocabulary</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(Tier 2 words) modules on Bedrock Learning.</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3" name="Graphic 32" descr="Teacher">
            <a:extLst>
              <a:ext uri="{FF2B5EF4-FFF2-40B4-BE49-F238E27FC236}">
                <a16:creationId xmlns:a16="http://schemas.microsoft.com/office/drawing/2014/main" id="{F72A3171-CD96-D7EF-D1A6-A57BDE0DE91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3862" y="5108910"/>
            <a:ext cx="541342" cy="541342"/>
          </a:xfrm>
          <a:prstGeom prst="rect">
            <a:avLst/>
          </a:prstGeom>
        </p:spPr>
      </p:pic>
      <p:pic>
        <p:nvPicPr>
          <p:cNvPr id="34" name="Picture 2" descr="Bedrock Learning (@Bedr0ckLearning) / X">
            <a:extLst>
              <a:ext uri="{FF2B5EF4-FFF2-40B4-BE49-F238E27FC236}">
                <a16:creationId xmlns:a16="http://schemas.microsoft.com/office/drawing/2014/main" id="{18DDF552-457B-EE1B-8BFE-D28980A3C58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24880" y="5130768"/>
            <a:ext cx="481254" cy="481254"/>
          </a:xfrm>
          <a:prstGeom prst="rect">
            <a:avLst/>
          </a:prstGeom>
          <a:noFill/>
          <a:extLst>
            <a:ext uri="{909E8E84-426E-40DD-AFC4-6F175D3DCCD1}">
              <a14:hiddenFill xmlns:a14="http://schemas.microsoft.com/office/drawing/2010/main">
                <a:solidFill>
                  <a:srgbClr val="FFFFFF"/>
                </a:solidFill>
              </a14:hiddenFill>
            </a:ext>
          </a:extLst>
        </p:spPr>
      </p:pic>
      <p:sp>
        <p:nvSpPr>
          <p:cNvPr id="35" name="Rounded Rectangle 34">
            <a:extLst>
              <a:ext uri="{FF2B5EF4-FFF2-40B4-BE49-F238E27FC236}">
                <a16:creationId xmlns:a16="http://schemas.microsoft.com/office/drawing/2014/main" id="{6779CD25-1502-B36A-7CC2-C990608F46D6}"/>
              </a:ext>
            </a:extLst>
          </p:cNvPr>
          <p:cNvSpPr/>
          <p:nvPr/>
        </p:nvSpPr>
        <p:spPr>
          <a:xfrm>
            <a:off x="108224" y="5801542"/>
            <a:ext cx="6960567" cy="1043600"/>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AEA040A6-AE5A-1BC4-72CB-F509E13000CD}"/>
              </a:ext>
            </a:extLst>
          </p:cNvPr>
          <p:cNvSpPr txBox="1"/>
          <p:nvPr/>
        </p:nvSpPr>
        <p:spPr>
          <a:xfrm>
            <a:off x="1021966" y="5806264"/>
            <a:ext cx="5812407" cy="1231106"/>
          </a:xfrm>
          <a:prstGeom prst="rect">
            <a:avLst/>
          </a:prstGeom>
          <a:noFill/>
        </p:spPr>
        <p:txBody>
          <a:bodyPr wrap="square" rtlCol="0">
            <a:spAutoFit/>
          </a:bodyPr>
          <a:lstStyle/>
          <a:p>
            <a:r>
              <a:rPr lang="en-US" sz="1200" b="1" dirty="0"/>
              <a:t>Disciplinary Literacy – </a:t>
            </a:r>
            <a:r>
              <a:rPr lang="en-US" sz="1200" b="1" dirty="0">
                <a:solidFill>
                  <a:srgbClr val="FF0000"/>
                </a:solidFill>
              </a:rPr>
              <a:t>how can I read like a (E.g.) </a:t>
            </a:r>
            <a:r>
              <a:rPr lang="en-US" sz="1200" b="1" i="1" dirty="0">
                <a:solidFill>
                  <a:srgbClr val="FF0000"/>
                </a:solidFill>
              </a:rPr>
              <a:t>Historian</a:t>
            </a:r>
            <a:r>
              <a:rPr lang="en-US" sz="1200" b="1" dirty="0">
                <a:solidFill>
                  <a:srgbClr val="FF0000"/>
                </a:solidFill>
              </a:rPr>
              <a:t>?</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Our subject teachers pre-teach subject specific (Tier 3) words in every lesson</a:t>
            </a:r>
            <a:endParaRPr lang="en-GB" sz="1000" kern="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All students write these keywords and definitions into a glossary in their exercise books every lesson</a:t>
            </a:r>
            <a:endParaRPr lang="en-GB" sz="1000" kern="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Teachers use the glossaries to help their students apply the keywords into their writing and verbal answers in lessons, so they can read and write like a (</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E.g.)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scientist</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Teachers read subject texts to our students once a week and ask comprehension questions about the text.</a:t>
            </a:r>
            <a:endPar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7" name="Picture 36">
            <a:extLst>
              <a:ext uri="{FF2B5EF4-FFF2-40B4-BE49-F238E27FC236}">
                <a16:creationId xmlns:a16="http://schemas.microsoft.com/office/drawing/2014/main" id="{AF659E1E-30C7-E545-8F47-B7CE5D137BCC}"/>
              </a:ext>
            </a:extLst>
          </p:cNvPr>
          <p:cNvPicPr>
            <a:picLocks noChangeAspect="1"/>
          </p:cNvPicPr>
          <p:nvPr/>
        </p:nvPicPr>
        <p:blipFill rotWithShape="1">
          <a:blip r:embed="rId14">
            <a:extLst>
              <a:ext uri="{BEBA8EAE-BF5A-486C-A8C5-ECC9F3942E4B}">
                <a14:imgProps xmlns:a14="http://schemas.microsoft.com/office/drawing/2010/main">
                  <a14:imgLayer r:embed="rId15">
                    <a14:imgEffect>
                      <a14:backgroundRemoval t="20479" b="76035" l="56209" r="81536">
                        <a14:foregroundMark x1="70742" y1="33551" x2="70866" y2="33929"/>
                        <a14:foregroundMark x1="67168" y1="22658" x2="70742" y2="33551"/>
                        <a14:foregroundMark x1="67096" y1="22440" x2="67168" y2="22658"/>
                        <a14:foregroundMark x1="70689" y1="33551" x2="66823" y2="22902"/>
                        <a14:foregroundMark x1="70832" y1="33946" x2="70689" y2="33551"/>
                        <a14:foregroundMark x1="65850" y1="23747" x2="67484" y2="23312"/>
                        <a14:foregroundMark x1="70752" y1="31373" x2="70425" y2="33115"/>
                        <a14:foregroundMark x1="66667" y1="22658" x2="66993" y2="22658"/>
                        <a14:foregroundMark x1="66013" y1="23529" x2="67157" y2="22658"/>
                        <a14:foregroundMark x1="69935" y1="33115" x2="70098" y2="33769"/>
                        <a14:foregroundMark x1="66503" y1="36383" x2="66503" y2="36383"/>
                        <a14:foregroundMark x1="56046" y1="75163" x2="66993" y2="75817"/>
                        <a14:foregroundMark x1="66993" y1="75817" x2="78431" y2="75381"/>
                        <a14:foregroundMark x1="78431" y1="75381" x2="75000" y2="76035"/>
                        <a14:foregroundMark x1="59804" y1="70153" x2="62908" y2="72113"/>
                        <a14:foregroundMark x1="73693" y1="74292" x2="79248" y2="74074"/>
                        <a14:backgroundMark x1="64706" y1="22658" x2="66792" y2="21360"/>
                        <a14:backgroundMark x1="70752" y1="33987" x2="71078" y2="35076"/>
                        <a14:backgroundMark x1="73856" y1="37473" x2="73856" y2="37473"/>
                      </a14:backgroundRemoval>
                    </a14:imgEffect>
                  </a14:imgLayer>
                </a14:imgProps>
              </a:ext>
            </a:extLst>
          </a:blip>
          <a:srcRect l="53177" t="13750" r="15252" b="18081"/>
          <a:stretch/>
        </p:blipFill>
        <p:spPr>
          <a:xfrm>
            <a:off x="234712" y="5806264"/>
            <a:ext cx="618459" cy="1001546"/>
          </a:xfrm>
          <a:prstGeom prst="rect">
            <a:avLst/>
          </a:prstGeom>
        </p:spPr>
      </p:pic>
      <p:sp>
        <p:nvSpPr>
          <p:cNvPr id="38" name="Rounded Rectangle 37">
            <a:extLst>
              <a:ext uri="{FF2B5EF4-FFF2-40B4-BE49-F238E27FC236}">
                <a16:creationId xmlns:a16="http://schemas.microsoft.com/office/drawing/2014/main" id="{D2DCC065-1B4C-3FF5-75BA-5491867DEFFB}"/>
              </a:ext>
            </a:extLst>
          </p:cNvPr>
          <p:cNvSpPr/>
          <p:nvPr/>
        </p:nvSpPr>
        <p:spPr>
          <a:xfrm>
            <a:off x="-222369" y="6935424"/>
            <a:ext cx="6960567" cy="1954576"/>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C6A314A7-3D00-8165-A5FA-AFA58D02A45D}"/>
              </a:ext>
            </a:extLst>
          </p:cNvPr>
          <p:cNvSpPr txBox="1"/>
          <p:nvPr/>
        </p:nvSpPr>
        <p:spPr>
          <a:xfrm>
            <a:off x="750542" y="6935425"/>
            <a:ext cx="5897612" cy="2154436"/>
          </a:xfrm>
          <a:prstGeom prst="rect">
            <a:avLst/>
          </a:prstGeom>
          <a:noFill/>
        </p:spPr>
        <p:txBody>
          <a:bodyPr wrap="square" rtlCol="0">
            <a:spAutoFit/>
          </a:bodyPr>
          <a:lstStyle/>
          <a:p>
            <a:r>
              <a:rPr lang="en-US" sz="1200" b="1" dirty="0"/>
              <a:t>Reading for Pleasure</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Every KS3 student has a reading book that they bring to school every day</a:t>
            </a:r>
          </a:p>
          <a:p>
            <a:pPr marL="17145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Our library is now full of engaging and appropriate books, including books chosen by our students. Our library has been designed to make it easier for our students to choose and find books. Our library showcases themed books (Halloween, Football, Graphic Novels and TikTok influenced books) and also displays books that are recommended by other students. </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Our library is open at the end of each day for students to return and choose new books</a:t>
            </a: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Last year our </a:t>
            </a:r>
            <a:r>
              <a:rPr lang="en-GB" sz="1000" kern="1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Average</a:t>
            </a:r>
            <a:r>
              <a:rPr lang="en-GB" sz="1000" kern="100" dirty="0">
                <a:latin typeface="Calibri" panose="020F0502020204030204" pitchFamily="34" charset="0"/>
                <a:ea typeface="Calibri" panose="020F0502020204030204" pitchFamily="34" charset="0"/>
                <a:cs typeface="Times New Roman" panose="02020603050405020304" pitchFamily="18" charset="0"/>
              </a:rPr>
              <a:t>,</a:t>
            </a:r>
            <a:r>
              <a:rPr lang="en-GB" sz="1000" kern="1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rPr>
              <a:t> Above Average </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and</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000" kern="1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Very High</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Pupil Premium readers in Y7 and Y8 received six Letterbox Parcels (Book Trust) across the year, which contained books and numeracy resources</a:t>
            </a:r>
            <a:endParaRPr lang="en-GB" sz="1000" kern="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This term we have also gifted </a:t>
            </a:r>
            <a:r>
              <a:rPr lang="en-GB" sz="10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all Year 7 and Year 8 </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students with a free book of their choice (Book Buzz)</a:t>
            </a:r>
            <a:endParaRPr lang="en-GB" sz="1000" kern="100"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 December, we have a Book Fair (Scholastic) coming in where students can purchase books</a:t>
            </a:r>
          </a:p>
          <a:p>
            <a:pPr marL="171450" lvl="0" indent="-171450" algn="just">
              <a:buFont typeface="Arial" panose="020B0604020202020204" pitchFamily="34" charset="0"/>
              <a:buChar char="•"/>
            </a:pP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We have hosted a local Poet who came into school and spoke to KS3 students.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buFont typeface="Arial" panose="020B0604020202020204" pitchFamily="34" charset="0"/>
              <a:buChar cha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1" name="Graphic 40" descr="Group success">
            <a:extLst>
              <a:ext uri="{FF2B5EF4-FFF2-40B4-BE49-F238E27FC236}">
                <a16:creationId xmlns:a16="http://schemas.microsoft.com/office/drawing/2014/main" id="{C203CF3C-BB39-65F8-512B-D6785E2D6E2D}"/>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0" y="7032957"/>
            <a:ext cx="807012" cy="807012"/>
          </a:xfrm>
          <a:prstGeom prst="rect">
            <a:avLst/>
          </a:prstGeom>
        </p:spPr>
      </p:pic>
      <p:sp>
        <p:nvSpPr>
          <p:cNvPr id="42" name="Rounded Rectangle 41">
            <a:extLst>
              <a:ext uri="{FF2B5EF4-FFF2-40B4-BE49-F238E27FC236}">
                <a16:creationId xmlns:a16="http://schemas.microsoft.com/office/drawing/2014/main" id="{A381DD2B-DE2C-C5BA-F855-00B4E1A2E737}"/>
              </a:ext>
            </a:extLst>
          </p:cNvPr>
          <p:cNvSpPr/>
          <p:nvPr/>
        </p:nvSpPr>
        <p:spPr>
          <a:xfrm>
            <a:off x="153867" y="8987532"/>
            <a:ext cx="6960567" cy="740668"/>
          </a:xfrm>
          <a:prstGeom prst="roundRect">
            <a:avLst/>
          </a:prstGeom>
          <a:solidFill>
            <a:schemeClr val="bg1"/>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BD62A54C-2487-EE1C-86B6-4614A62E4253}"/>
              </a:ext>
            </a:extLst>
          </p:cNvPr>
          <p:cNvSpPr txBox="1"/>
          <p:nvPr/>
        </p:nvSpPr>
        <p:spPr>
          <a:xfrm>
            <a:off x="1021965" y="9002163"/>
            <a:ext cx="5812407" cy="923330"/>
          </a:xfrm>
          <a:prstGeom prst="rect">
            <a:avLst/>
          </a:prstGeom>
          <a:noFill/>
        </p:spPr>
        <p:txBody>
          <a:bodyPr wrap="square" rtlCol="0">
            <a:spAutoFit/>
          </a:bodyPr>
          <a:lstStyle/>
          <a:p>
            <a:r>
              <a:rPr lang="en-US" sz="1200" b="1" dirty="0"/>
              <a:t>Celebration</a:t>
            </a:r>
            <a:endParaRPr lang="en-US" sz="1200" b="1" dirty="0">
              <a:solidFill>
                <a:srgbClr val="FF0000"/>
              </a:solidFill>
            </a:endParaRPr>
          </a:p>
          <a:p>
            <a:pPr marL="171450" lvl="0" indent="-171450" algn="just">
              <a:buFont typeface="Arial" panose="020B0604020202020204" pitchFamily="34" charset="0"/>
              <a:buChar char="•"/>
            </a:pP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Each term we present literacy certificates to students in celebration assemblies. Thes</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e include, Bedrock Learning Champions, Most Improved Reader, students who </a:t>
            </a:r>
            <a:r>
              <a:rPr lang="en-GB" sz="1000" kern="100">
                <a:solidFill>
                  <a:srgbClr val="000000"/>
                </a:solidFill>
                <a:latin typeface="Calibri" panose="020F0502020204030204" pitchFamily="34" charset="0"/>
                <a:ea typeface="Calibri" panose="020F0502020204030204" pitchFamily="34" charset="0"/>
                <a:cs typeface="Times New Roman" panose="02020603050405020304" pitchFamily="18" charset="0"/>
              </a:rPr>
              <a:t>have read </a:t>
            </a:r>
            <a:r>
              <a:rPr lang="en-GB" sz="10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the most number of books</a:t>
            </a:r>
            <a:r>
              <a:rPr lang="en-GB" sz="10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and students who have read the most challenging books.</a:t>
            </a:r>
          </a:p>
          <a:p>
            <a:pPr marL="171450" lvl="0" indent="-171450" algn="just">
              <a:buFont typeface="Arial" panose="020B0604020202020204" pitchFamily="34" charset="0"/>
              <a:buChar char="•"/>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5" name="Graphic 44" descr="Diploma roll">
            <a:extLst>
              <a:ext uri="{FF2B5EF4-FFF2-40B4-BE49-F238E27FC236}">
                <a16:creationId xmlns:a16="http://schemas.microsoft.com/office/drawing/2014/main" id="{375A81ED-779B-0281-95CF-563E5DEC7950}"/>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188004" y="8920182"/>
            <a:ext cx="914400" cy="914400"/>
          </a:xfrm>
          <a:prstGeom prst="rect">
            <a:avLst/>
          </a:prstGeom>
        </p:spPr>
      </p:pic>
      <p:sp>
        <p:nvSpPr>
          <p:cNvPr id="6" name="Rectangle 5">
            <a:extLst>
              <a:ext uri="{FF2B5EF4-FFF2-40B4-BE49-F238E27FC236}">
                <a16:creationId xmlns:a16="http://schemas.microsoft.com/office/drawing/2014/main" id="{47AB70CC-0AA5-D990-CD66-457B4EA84900}"/>
              </a:ext>
            </a:extLst>
          </p:cNvPr>
          <p:cNvSpPr/>
          <p:nvPr/>
        </p:nvSpPr>
        <p:spPr>
          <a:xfrm>
            <a:off x="0" y="12717"/>
            <a:ext cx="6858000" cy="9906000"/>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D2947B2-6BDB-638C-FA59-F9F23DBBA822}"/>
              </a:ext>
            </a:extLst>
          </p:cNvPr>
          <p:cNvSpPr/>
          <p:nvPr/>
        </p:nvSpPr>
        <p:spPr>
          <a:xfrm>
            <a:off x="23626" y="0"/>
            <a:ext cx="6818433" cy="9906000"/>
          </a:xfrm>
          <a:prstGeom prst="rect">
            <a:avLst/>
          </a:prstGeom>
          <a:noFill/>
          <a:ln w="254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01723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154</TotalTime>
  <Words>730</Words>
  <Application>Microsoft Office PowerPoint</Application>
  <PresentationFormat>A4 Paper (210x297 mm)</PresentationFormat>
  <Paragraphs>43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Verdana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Minupar Parvin</cp:lastModifiedBy>
  <cp:revision>15</cp:revision>
  <dcterms:created xsi:type="dcterms:W3CDTF">2024-11-23T08:00:52Z</dcterms:created>
  <dcterms:modified xsi:type="dcterms:W3CDTF">2025-09-25T15:29:17Z</dcterms:modified>
</cp:coreProperties>
</file>